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4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27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52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27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62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36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9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1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64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49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91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B880-E587-40D5-ADB3-3199A5CD33E2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9E28-A4E8-4920-95F2-B8FEF9F89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40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metra.regione.emilia-romagna.it/al/monitor.php?vi=nor&amp;urn=urn:nir:regione.emilia.romagna:legge:1995-04-12;33&amp;urn_tl=dl&amp;urn_t=text/xml&amp;urn_a=y&amp;urn_d=v&amp;urn_dv=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88640"/>
            <a:ext cx="7848872" cy="6480720"/>
          </a:xfrm>
        </p:spPr>
        <p:txBody>
          <a:bodyPr>
            <a:normAutofit fontScale="40000" lnSpcReduction="20000"/>
          </a:bodyPr>
          <a:lstStyle/>
          <a:p>
            <a:r>
              <a:rPr lang="it-IT" b="1" smtClean="0">
                <a:solidFill>
                  <a:schemeClr val="tx1"/>
                </a:solidFill>
              </a:rPr>
              <a:t>Legge EMR  3/1999</a:t>
            </a:r>
            <a:endParaRPr lang="it-IT" b="1" dirty="0" smtClean="0">
              <a:solidFill>
                <a:schemeClr val="tx1"/>
              </a:solidFill>
            </a:endParaRPr>
          </a:p>
          <a:p>
            <a:pPr algn="l"/>
            <a:r>
              <a:rPr lang="it-IT" b="1" dirty="0" smtClean="0">
                <a:solidFill>
                  <a:schemeClr val="tx1"/>
                </a:solidFill>
              </a:rPr>
              <a:t>Art</a:t>
            </a:r>
            <a:r>
              <a:rPr lang="it-IT" b="1" dirty="0">
                <a:solidFill>
                  <a:schemeClr val="tx1"/>
                </a:solidFill>
              </a:rPr>
              <a:t>. 11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Funzioni dei Comuni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1.</a:t>
            </a:r>
            <a:r>
              <a:rPr lang="it-IT" dirty="0">
                <a:solidFill>
                  <a:schemeClr val="tx1"/>
                </a:solidFill>
              </a:rPr>
              <a:t> È attribuita ai Comuni la generalità delle funzioni amministrative non riservate agli altri Enti locali, alle autonomie funzionali o alla Regione, secondo i criteri stabiliti dalla presente legge.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2.</a:t>
            </a:r>
            <a:r>
              <a:rPr lang="it-IT" dirty="0">
                <a:solidFill>
                  <a:schemeClr val="tx1"/>
                </a:solidFill>
              </a:rPr>
              <a:t> I Comuni svolgono le funzioni amministrative loro conferite in forma singola o associata entro livelli ottimali di esercizio definiti ai sensi della presente legge.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3.</a:t>
            </a:r>
            <a:r>
              <a:rPr lang="it-IT" dirty="0">
                <a:solidFill>
                  <a:schemeClr val="tx1"/>
                </a:solidFill>
              </a:rPr>
              <a:t> Ai fini di quanto previsto al comma 2 e salve le diverse disposizioni recate nella parte terza, le funzioni conferite ai Comuni dalla presente legge sono esercitate entro i livelli ottimali, definiti con le procedure dell'art. 23.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Art. 12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Funzioni delle Province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1.</a:t>
            </a:r>
            <a:r>
              <a:rPr lang="it-IT" dirty="0">
                <a:solidFill>
                  <a:schemeClr val="tx1"/>
                </a:solidFill>
              </a:rPr>
              <a:t> Le Province, oltre alla generalità delle funzioni di programmazione territoriale ed economico-sociale, esercitano le funzioni amministrative di area vasta che non possono essere adeguatamente svolte dai Comuni singoli o associati, </a:t>
            </a:r>
            <a:r>
              <a:rPr lang="it-IT" dirty="0" err="1">
                <a:solidFill>
                  <a:schemeClr val="tx1"/>
                </a:solidFill>
              </a:rPr>
              <a:t>nonchè</a:t>
            </a:r>
            <a:r>
              <a:rPr lang="it-IT" dirty="0">
                <a:solidFill>
                  <a:schemeClr val="tx1"/>
                </a:solidFill>
              </a:rPr>
              <a:t> quelle individuate nella parte terza della presente legge.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Art. 13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Funzioni della Città metropolitana di Bologna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1.</a:t>
            </a:r>
            <a:r>
              <a:rPr lang="it-IT" dirty="0">
                <a:solidFill>
                  <a:schemeClr val="tx1"/>
                </a:solidFill>
              </a:rPr>
              <a:t> Saranno attribuite alla Città metropolitana di Bologna, dal momento della sua istituzione, tutte le funzioni coerenti con i principi stabiliti dalla presente legge e dalla </a:t>
            </a:r>
            <a:r>
              <a:rPr lang="it-IT" dirty="0">
                <a:solidFill>
                  <a:schemeClr val="tx1"/>
                </a:solidFill>
                <a:hlinkClick r:id="rId2"/>
              </a:rPr>
              <a:t>L.R. 12 aprile 1995, n. 33</a:t>
            </a:r>
            <a:r>
              <a:rPr lang="it-IT" dirty="0">
                <a:solidFill>
                  <a:schemeClr val="tx1"/>
                </a:solidFill>
              </a:rPr>
              <a:t>, di delimitazione della corrispondente area metropolitana.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Art. 14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Funzioni della Regione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1.</a:t>
            </a:r>
            <a:r>
              <a:rPr lang="it-IT" dirty="0">
                <a:solidFill>
                  <a:schemeClr val="tx1"/>
                </a:solidFill>
              </a:rPr>
              <a:t> La Regione svolge esclusivamente le funzioni amministrative che richiedono l'unitario esercizio a livello regionale.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2.</a:t>
            </a:r>
            <a:r>
              <a:rPr lang="it-IT" dirty="0">
                <a:solidFill>
                  <a:schemeClr val="tx1"/>
                </a:solidFill>
              </a:rPr>
              <a:t> Svolge altresì le funzioni di coordinamento finalizzate all'unitario sviluppo del sistema delle autonomie, attraverso le procedure di concertazione previste dalla presente legge.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3.</a:t>
            </a:r>
            <a:r>
              <a:rPr lang="it-IT" dirty="0">
                <a:solidFill>
                  <a:schemeClr val="tx1"/>
                </a:solidFill>
              </a:rPr>
              <a:t> Svolge inoltre, in coerenza con tale ruolo, le funzioni di programmazione e pianificazione regionale, di indirizzo e coordinamento delle funzioni conferite o delegate al sistema delle autonomie locali, </a:t>
            </a:r>
            <a:r>
              <a:rPr lang="it-IT" dirty="0" err="1">
                <a:solidFill>
                  <a:schemeClr val="tx1"/>
                </a:solidFill>
              </a:rPr>
              <a:t>nonchè</a:t>
            </a:r>
            <a:r>
              <a:rPr lang="it-IT" dirty="0">
                <a:solidFill>
                  <a:schemeClr val="tx1"/>
                </a:solidFill>
              </a:rPr>
              <a:t> le funzioni di alta amministrazione.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4.</a:t>
            </a:r>
            <a:r>
              <a:rPr lang="it-IT" dirty="0">
                <a:solidFill>
                  <a:schemeClr val="tx1"/>
                </a:solidFill>
              </a:rPr>
              <a:t> La Regione, al fine di garantire l'efficace coordinamento delle informazioni e la comunicazione istituzionale con il sistema locale, promuove lo sviluppo ed il raccordo di un sistema informatico ed informativo regionale che assicuri la connessione telematica fra la Regione e gli Enti locali stessi.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5.</a:t>
            </a:r>
            <a:r>
              <a:rPr lang="it-IT" dirty="0">
                <a:solidFill>
                  <a:schemeClr val="tx1"/>
                </a:solidFill>
              </a:rPr>
              <a:t> Compete alla Regione l'adozione delle misure sostitutive connesse alla verifica dell'efficacia delle funzioni conferite, con le modalità definite dall'art. 15, </a:t>
            </a:r>
            <a:r>
              <a:rPr lang="it-IT" dirty="0" err="1">
                <a:solidFill>
                  <a:schemeClr val="tx1"/>
                </a:solidFill>
              </a:rPr>
              <a:t>nonchè</a:t>
            </a:r>
            <a:r>
              <a:rPr lang="it-IT" dirty="0">
                <a:solidFill>
                  <a:schemeClr val="tx1"/>
                </a:solidFill>
              </a:rPr>
              <a:t> l'adozione, in via sostitutiva, degli atti omessi nell'esercizio di funzioni conferite nei casi previsti dall'art. 16.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5317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rb</dc:creator>
  <cp:lastModifiedBy>rb</cp:lastModifiedBy>
  <cp:revision>1</cp:revision>
  <dcterms:created xsi:type="dcterms:W3CDTF">2013-03-19T10:46:11Z</dcterms:created>
  <dcterms:modified xsi:type="dcterms:W3CDTF">2013-03-19T10:47:48Z</dcterms:modified>
</cp:coreProperties>
</file>